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media/image4.jpg" ContentType="image/jpeg"/>
  <Override PartName="/ppt/media/image5.jpg" ContentType="image/jpeg"/>
  <Override PartName="/ppt/media/image14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306" r:id="rId10"/>
    <p:sldId id="307" r:id="rId11"/>
    <p:sldId id="308" r:id="rId12"/>
    <p:sldId id="279" r:id="rId13"/>
    <p:sldId id="309" r:id="rId14"/>
    <p:sldId id="310" r:id="rId15"/>
    <p:sldId id="311" r:id="rId16"/>
    <p:sldId id="283" r:id="rId17"/>
    <p:sldId id="284" r:id="rId18"/>
    <p:sldId id="312" r:id="rId19"/>
    <p:sldId id="313" r:id="rId20"/>
    <p:sldId id="314" r:id="rId21"/>
    <p:sldId id="289" r:id="rId22"/>
    <p:sldId id="290" r:id="rId23"/>
    <p:sldId id="321" r:id="rId24"/>
    <p:sldId id="322" r:id="rId25"/>
    <p:sldId id="323" r:id="rId26"/>
    <p:sldId id="291" r:id="rId27"/>
    <p:sldId id="292" r:id="rId28"/>
    <p:sldId id="297" r:id="rId29"/>
    <p:sldId id="298" r:id="rId30"/>
    <p:sldId id="316" r:id="rId31"/>
    <p:sldId id="315" r:id="rId32"/>
    <p:sldId id="317" r:id="rId33"/>
    <p:sldId id="320" r:id="rId34"/>
    <p:sldId id="319" r:id="rId35"/>
    <p:sldId id="318" r:id="rId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8EF0-529D-43D3-810E-A7B9F612DFE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1A29C-1DA4-4865-A4DA-ECC8F321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1A29C-1DA4-4865-A4DA-ECC8F3217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1A29C-1DA4-4865-A4DA-ECC8F3217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40187" y="4820974"/>
            <a:ext cx="3404235" cy="2037080"/>
          </a:xfrm>
          <a:custGeom>
            <a:avLst/>
            <a:gdLst/>
            <a:ahLst/>
            <a:cxnLst/>
            <a:rect l="l" t="t" r="r" b="b"/>
            <a:pathLst>
              <a:path w="3404234" h="2037079">
                <a:moveTo>
                  <a:pt x="0" y="2037024"/>
                </a:moveTo>
                <a:lnTo>
                  <a:pt x="34038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57744" y="9144"/>
            <a:ext cx="1286510" cy="6493510"/>
          </a:xfrm>
          <a:custGeom>
            <a:avLst/>
            <a:gdLst/>
            <a:ahLst/>
            <a:cxnLst/>
            <a:rect l="l" t="t" r="r" b="b"/>
            <a:pathLst>
              <a:path w="1286509" h="6493509">
                <a:moveTo>
                  <a:pt x="0" y="0"/>
                </a:moveTo>
                <a:lnTo>
                  <a:pt x="1286255" y="649320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1310" y="2442078"/>
            <a:ext cx="1452880" cy="4416425"/>
          </a:xfrm>
          <a:custGeom>
            <a:avLst/>
            <a:gdLst/>
            <a:ahLst/>
            <a:cxnLst/>
            <a:rect l="l" t="t" r="r" b="b"/>
            <a:pathLst>
              <a:path w="1452879" h="4416425">
                <a:moveTo>
                  <a:pt x="1452689" y="0"/>
                </a:moveTo>
                <a:lnTo>
                  <a:pt x="0" y="4415918"/>
                </a:lnTo>
                <a:lnTo>
                  <a:pt x="1452689" y="4415918"/>
                </a:lnTo>
                <a:lnTo>
                  <a:pt x="1452689" y="0"/>
                </a:lnTo>
                <a:close/>
              </a:path>
            </a:pathLst>
          </a:custGeom>
          <a:solidFill>
            <a:srgbClr val="009FA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37576" y="0"/>
            <a:ext cx="1106805" cy="5669280"/>
          </a:xfrm>
          <a:custGeom>
            <a:avLst/>
            <a:gdLst/>
            <a:ahLst/>
            <a:cxnLst/>
            <a:rect l="l" t="t" r="r" b="b"/>
            <a:pathLst>
              <a:path w="1106804" h="5669280">
                <a:moveTo>
                  <a:pt x="1106423" y="0"/>
                </a:moveTo>
                <a:lnTo>
                  <a:pt x="0" y="0"/>
                </a:lnTo>
                <a:lnTo>
                  <a:pt x="1106423" y="5669150"/>
                </a:lnTo>
                <a:lnTo>
                  <a:pt x="1106423" y="0"/>
                </a:lnTo>
                <a:close/>
              </a:path>
            </a:pathLst>
          </a:custGeom>
          <a:solidFill>
            <a:srgbClr val="009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15331" y="5038992"/>
            <a:ext cx="1729105" cy="1819275"/>
          </a:xfrm>
          <a:custGeom>
            <a:avLst/>
            <a:gdLst/>
            <a:ahLst/>
            <a:cxnLst/>
            <a:rect l="l" t="t" r="r" b="b"/>
            <a:pathLst>
              <a:path w="1729104" h="1819275">
                <a:moveTo>
                  <a:pt x="1728668" y="0"/>
                </a:moveTo>
                <a:lnTo>
                  <a:pt x="0" y="1819004"/>
                </a:lnTo>
                <a:lnTo>
                  <a:pt x="1728668" y="1819004"/>
                </a:lnTo>
                <a:lnTo>
                  <a:pt x="1728668" y="0"/>
                </a:lnTo>
                <a:close/>
              </a:path>
            </a:pathLst>
          </a:custGeom>
          <a:solidFill>
            <a:srgbClr val="285F74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21168" y="0"/>
            <a:ext cx="1323340" cy="4390390"/>
          </a:xfrm>
          <a:custGeom>
            <a:avLst/>
            <a:gdLst/>
            <a:ahLst/>
            <a:cxnLst/>
            <a:rect l="l" t="t" r="r" b="b"/>
            <a:pathLst>
              <a:path w="1323340" h="4390390">
                <a:moveTo>
                  <a:pt x="1322831" y="0"/>
                </a:moveTo>
                <a:lnTo>
                  <a:pt x="0" y="0"/>
                </a:lnTo>
                <a:lnTo>
                  <a:pt x="1322831" y="4390116"/>
                </a:lnTo>
                <a:lnTo>
                  <a:pt x="1322831" y="0"/>
                </a:lnTo>
                <a:close/>
              </a:path>
            </a:pathLst>
          </a:custGeom>
          <a:solidFill>
            <a:srgbClr val="1E465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09888" y="0"/>
            <a:ext cx="134620" cy="880744"/>
          </a:xfrm>
          <a:custGeom>
            <a:avLst/>
            <a:gdLst/>
            <a:ahLst/>
            <a:cxnLst/>
            <a:rect l="l" t="t" r="r" b="b"/>
            <a:pathLst>
              <a:path w="134620" h="880744">
                <a:moveTo>
                  <a:pt x="134111" y="0"/>
                </a:moveTo>
                <a:lnTo>
                  <a:pt x="0" y="0"/>
                </a:lnTo>
                <a:lnTo>
                  <a:pt x="134111" y="880595"/>
                </a:lnTo>
                <a:lnTo>
                  <a:pt x="134111" y="0"/>
                </a:lnTo>
                <a:close/>
              </a:path>
            </a:pathLst>
          </a:custGeom>
          <a:solidFill>
            <a:srgbClr val="009FA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5105" y="1627377"/>
            <a:ext cx="67937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40187" y="4820974"/>
            <a:ext cx="3404235" cy="2037080"/>
          </a:xfrm>
          <a:custGeom>
            <a:avLst/>
            <a:gdLst/>
            <a:ahLst/>
            <a:cxnLst/>
            <a:rect l="l" t="t" r="r" b="b"/>
            <a:pathLst>
              <a:path w="3404234" h="2037079">
                <a:moveTo>
                  <a:pt x="0" y="2037024"/>
                </a:moveTo>
                <a:lnTo>
                  <a:pt x="34038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57744" y="9144"/>
            <a:ext cx="1286510" cy="6493510"/>
          </a:xfrm>
          <a:custGeom>
            <a:avLst/>
            <a:gdLst/>
            <a:ahLst/>
            <a:cxnLst/>
            <a:rect l="l" t="t" r="r" b="b"/>
            <a:pathLst>
              <a:path w="1286509" h="6493509">
                <a:moveTo>
                  <a:pt x="0" y="0"/>
                </a:moveTo>
                <a:lnTo>
                  <a:pt x="1286255" y="649320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1310" y="2442078"/>
            <a:ext cx="1452880" cy="4416425"/>
          </a:xfrm>
          <a:custGeom>
            <a:avLst/>
            <a:gdLst/>
            <a:ahLst/>
            <a:cxnLst/>
            <a:rect l="l" t="t" r="r" b="b"/>
            <a:pathLst>
              <a:path w="1452879" h="4416425">
                <a:moveTo>
                  <a:pt x="1452689" y="0"/>
                </a:moveTo>
                <a:lnTo>
                  <a:pt x="0" y="4415918"/>
                </a:lnTo>
                <a:lnTo>
                  <a:pt x="1452689" y="4415918"/>
                </a:lnTo>
                <a:lnTo>
                  <a:pt x="1452689" y="0"/>
                </a:lnTo>
                <a:close/>
              </a:path>
            </a:pathLst>
          </a:custGeom>
          <a:solidFill>
            <a:srgbClr val="009FA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37576" y="0"/>
            <a:ext cx="1106805" cy="5669280"/>
          </a:xfrm>
          <a:custGeom>
            <a:avLst/>
            <a:gdLst/>
            <a:ahLst/>
            <a:cxnLst/>
            <a:rect l="l" t="t" r="r" b="b"/>
            <a:pathLst>
              <a:path w="1106804" h="5669280">
                <a:moveTo>
                  <a:pt x="1106423" y="0"/>
                </a:moveTo>
                <a:lnTo>
                  <a:pt x="0" y="0"/>
                </a:lnTo>
                <a:lnTo>
                  <a:pt x="1106423" y="5669150"/>
                </a:lnTo>
                <a:lnTo>
                  <a:pt x="1106423" y="0"/>
                </a:lnTo>
                <a:close/>
              </a:path>
            </a:pathLst>
          </a:custGeom>
          <a:solidFill>
            <a:srgbClr val="009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15331" y="5038992"/>
            <a:ext cx="1729105" cy="1819275"/>
          </a:xfrm>
          <a:custGeom>
            <a:avLst/>
            <a:gdLst/>
            <a:ahLst/>
            <a:cxnLst/>
            <a:rect l="l" t="t" r="r" b="b"/>
            <a:pathLst>
              <a:path w="1729104" h="1819275">
                <a:moveTo>
                  <a:pt x="1728668" y="0"/>
                </a:moveTo>
                <a:lnTo>
                  <a:pt x="0" y="1819004"/>
                </a:lnTo>
                <a:lnTo>
                  <a:pt x="1728668" y="1819004"/>
                </a:lnTo>
                <a:lnTo>
                  <a:pt x="1728668" y="0"/>
                </a:lnTo>
                <a:close/>
              </a:path>
            </a:pathLst>
          </a:custGeom>
          <a:solidFill>
            <a:srgbClr val="285F74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21168" y="0"/>
            <a:ext cx="1323340" cy="4390390"/>
          </a:xfrm>
          <a:custGeom>
            <a:avLst/>
            <a:gdLst/>
            <a:ahLst/>
            <a:cxnLst/>
            <a:rect l="l" t="t" r="r" b="b"/>
            <a:pathLst>
              <a:path w="1323340" h="4390390">
                <a:moveTo>
                  <a:pt x="1322831" y="0"/>
                </a:moveTo>
                <a:lnTo>
                  <a:pt x="0" y="0"/>
                </a:lnTo>
                <a:lnTo>
                  <a:pt x="1322831" y="4390116"/>
                </a:lnTo>
                <a:lnTo>
                  <a:pt x="1322831" y="0"/>
                </a:lnTo>
                <a:close/>
              </a:path>
            </a:pathLst>
          </a:custGeom>
          <a:solidFill>
            <a:srgbClr val="1E465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09888" y="0"/>
            <a:ext cx="134620" cy="880744"/>
          </a:xfrm>
          <a:custGeom>
            <a:avLst/>
            <a:gdLst/>
            <a:ahLst/>
            <a:cxnLst/>
            <a:rect l="l" t="t" r="r" b="b"/>
            <a:pathLst>
              <a:path w="134620" h="880744">
                <a:moveTo>
                  <a:pt x="134111" y="0"/>
                </a:moveTo>
                <a:lnTo>
                  <a:pt x="0" y="0"/>
                </a:lnTo>
                <a:lnTo>
                  <a:pt x="134111" y="880595"/>
                </a:lnTo>
                <a:lnTo>
                  <a:pt x="134111" y="0"/>
                </a:lnTo>
                <a:close/>
              </a:path>
            </a:pathLst>
          </a:custGeom>
          <a:solidFill>
            <a:srgbClr val="009FA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4740" y="2639948"/>
            <a:ext cx="32588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9647" y="1311910"/>
            <a:ext cx="621665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9009" y="6233100"/>
            <a:ext cx="5574030" cy="55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5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4.jpg"/><Relationship Id="rId2" Type="http://schemas.openxmlformats.org/officeDocument/2006/relationships/image" Target="../media/image15.jp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5" Type="http://schemas.openxmlformats.org/officeDocument/2006/relationships/image" Target="../media/image27.jpeg"/><Relationship Id="rId10" Type="http://schemas.openxmlformats.org/officeDocument/2006/relationships/image" Target="../media/image22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05149" y="930937"/>
            <a:ext cx="2236470" cy="128079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73380" marR="5080" indent="-361315">
              <a:lnSpc>
                <a:spcPts val="4730"/>
              </a:lnSpc>
              <a:spcBef>
                <a:spcPts val="610"/>
              </a:spcBef>
            </a:pPr>
            <a:r>
              <a:rPr sz="4300" spc="-45" dirty="0">
                <a:solidFill>
                  <a:srgbClr val="00763C"/>
                </a:solidFill>
                <a:latin typeface="Trebuchet MS"/>
                <a:cs typeface="Trebuchet MS"/>
              </a:rPr>
              <a:t>Welcome </a:t>
            </a:r>
            <a:r>
              <a:rPr sz="4300" dirty="0">
                <a:solidFill>
                  <a:srgbClr val="00763C"/>
                </a:solidFill>
                <a:latin typeface="Trebuchet MS"/>
                <a:cs typeface="Trebuchet MS"/>
              </a:rPr>
              <a:t>to</a:t>
            </a:r>
            <a:r>
              <a:rPr sz="4300" spc="-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300" spc="-25" dirty="0">
                <a:solidFill>
                  <a:srgbClr val="00763C"/>
                </a:solidFill>
                <a:latin typeface="Trebuchet MS"/>
                <a:cs typeface="Trebuchet MS"/>
              </a:rPr>
              <a:t>the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2285109"/>
            <a:ext cx="7868284" cy="1795145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JA</a:t>
            </a:r>
            <a:r>
              <a:rPr sz="3200" spc="-20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Staff</a:t>
            </a:r>
            <a:r>
              <a:rPr sz="3200" spc="-1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Alumni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Network…</a:t>
            </a:r>
            <a:r>
              <a:rPr sz="3200" spc="-3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00763C"/>
                </a:solidFill>
                <a:latin typeface="Trebuchet MS"/>
                <a:cs typeface="Trebuchet MS"/>
              </a:rPr>
              <a:t>a</a:t>
            </a:r>
            <a:r>
              <a:rPr sz="3200" i="1" spc="-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00763C"/>
                </a:solidFill>
                <a:latin typeface="Trebuchet MS"/>
                <a:cs typeface="Trebuchet MS"/>
              </a:rPr>
              <a:t>Pioneer</a:t>
            </a:r>
            <a:r>
              <a:rPr sz="3200" i="1" spc="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spc="-10" dirty="0">
                <a:solidFill>
                  <a:srgbClr val="00763C"/>
                </a:solidFill>
                <a:latin typeface="Trebuchet MS"/>
                <a:cs typeface="Trebuchet MS"/>
              </a:rPr>
              <a:t>legacy</a:t>
            </a:r>
            <a:endParaRPr sz="3200" dirty="0">
              <a:latin typeface="Trebuchet MS"/>
              <a:cs typeface="Trebuchet MS"/>
            </a:endParaRPr>
          </a:p>
          <a:p>
            <a:pPr marR="359410" algn="ctr">
              <a:lnSpc>
                <a:spcPct val="100000"/>
              </a:lnSpc>
              <a:spcBef>
                <a:spcPts val="2820"/>
              </a:spcBef>
            </a:pPr>
            <a:r>
              <a:rPr sz="4300" i="1" dirty="0">
                <a:solidFill>
                  <a:srgbClr val="00763C"/>
                </a:solidFill>
                <a:latin typeface="Trebuchet MS"/>
                <a:cs typeface="Trebuchet MS"/>
              </a:rPr>
              <a:t>Annual</a:t>
            </a:r>
            <a:r>
              <a:rPr sz="4300" i="1" spc="-14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300" i="1" spc="-10" dirty="0">
                <a:solidFill>
                  <a:srgbClr val="00763C"/>
                </a:solidFill>
                <a:latin typeface="Trebuchet MS"/>
                <a:cs typeface="Trebuchet MS"/>
              </a:rPr>
              <a:t>Meeting</a:t>
            </a:r>
            <a:endParaRPr sz="4300" dirty="0">
              <a:latin typeface="Trebuchet MS"/>
              <a:cs typeface="Trebuchet MS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7FA80ABB-FB18-FB02-E6DE-5C6E0AD792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0A8A47D4-A1F2-037F-213C-A1D11F75E44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Goals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BBD5C9D6-3877-B794-9BD2-9FBA1D625CDD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DF96613C-B7F8-98B9-B2B1-A96298813A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660A4EAC-E22A-86E4-6FFD-993190E02020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9545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5F087EE5-283A-5D90-5DA7-6435E0FABE93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B60DFCA7-7BB0-DB94-7295-5B11974EC10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1B441AA4-059D-BF07-6BB1-37D0ED907D4F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20165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56842" y="1904936"/>
            <a:ext cx="4329430" cy="23577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1149985">
              <a:lnSpc>
                <a:spcPct val="90000"/>
              </a:lnSpc>
              <a:spcBef>
                <a:spcPts val="575"/>
              </a:spcBef>
            </a:pPr>
            <a:r>
              <a:rPr spc="-20" dirty="0">
                <a:solidFill>
                  <a:srgbClr val="00763C"/>
                </a:solidFill>
                <a:latin typeface="Trebuchet MS"/>
                <a:cs typeface="Trebuchet MS"/>
              </a:rPr>
              <a:t>Recognition</a:t>
            </a:r>
            <a:r>
              <a:rPr spc="-1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00763C"/>
                </a:solidFill>
                <a:latin typeface="Trebuchet MS"/>
                <a:cs typeface="Trebuchet MS"/>
              </a:rPr>
              <a:t>&amp;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Development Committee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Randal</a:t>
            </a:r>
            <a:r>
              <a:rPr spc="-14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Mays,</a:t>
            </a:r>
            <a:r>
              <a:rPr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C22C712-D0F4-D27C-5453-B8C823E2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2" y="1752599"/>
            <a:ext cx="2671297" cy="267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8C4FA605-099D-18B9-59A4-4AD1415C98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9B4AB6C6-FB63-2F58-7DAB-E879E80D5F2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CAA9C7A9-E478-EFBA-8451-19A3656AB0D6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739E273B-2278-FDE6-819C-D52C90CC8E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CD5BB252-F366-C1F5-27B9-3452FD58336C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287564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Goals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447400CB-C882-E5E8-302B-139FCB88C60B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627C0211-BF10-199F-BE8B-2DDF807E07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A3ABA7E-FBD4-C0EE-C2BD-6B7F78612C86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59435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C4F61A8E-FBC9-C8E0-6366-261CDB0616D0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069B3D15-C866-17EE-6555-30E2C3329E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FB350631-961C-0E84-FC39-54EEDDF567C9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02728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6261E4E2-AEA7-D55A-8FAA-258E171D2918}"/>
              </a:ext>
            </a:extLst>
          </p:cNvPr>
          <p:cNvSpPr txBox="1"/>
          <p:nvPr/>
        </p:nvSpPr>
        <p:spPr>
          <a:xfrm>
            <a:off x="1266190" y="2514600"/>
            <a:ext cx="66116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20" dirty="0">
                <a:solidFill>
                  <a:srgbClr val="00763C"/>
                </a:solidFill>
                <a:latin typeface="Trebuchet MS"/>
                <a:cs typeface="Trebuchet MS"/>
              </a:rPr>
              <a:t>Video of Sweeny Award Winner</a:t>
            </a:r>
            <a:endParaRPr sz="4000" dirty="0">
              <a:latin typeface="Trebuchet MS"/>
              <a:cs typeface="Trebuchet MS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6A7BC858-5924-EFD3-81DB-C45D42307E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4A9DDB2D-B00A-2064-1117-83D7B86F730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73500" y="2179257"/>
            <a:ext cx="4344670" cy="18091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1602105">
              <a:lnSpc>
                <a:spcPts val="4320"/>
              </a:lnSpc>
              <a:spcBef>
                <a:spcPts val="640"/>
              </a:spcBef>
            </a:pP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Membership Committee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480" dirty="0">
                <a:solidFill>
                  <a:srgbClr val="00763C"/>
                </a:solidFill>
                <a:latin typeface="Trebuchet MS"/>
                <a:cs typeface="Trebuchet MS"/>
              </a:rPr>
              <a:t>T</a:t>
            </a:r>
            <a:r>
              <a:rPr spc="20" dirty="0">
                <a:solidFill>
                  <a:srgbClr val="00763C"/>
                </a:solidFill>
                <a:latin typeface="Trebuchet MS"/>
                <a:cs typeface="Trebuchet MS"/>
              </a:rPr>
              <a:t>am</a:t>
            </a:r>
            <a:r>
              <a:rPr spc="30" dirty="0">
                <a:solidFill>
                  <a:srgbClr val="00763C"/>
                </a:solidFill>
                <a:latin typeface="Trebuchet MS"/>
                <a:cs typeface="Trebuchet MS"/>
              </a:rPr>
              <a:t>i</a:t>
            </a:r>
            <a:r>
              <a:rPr spc="-20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55" dirty="0">
                <a:solidFill>
                  <a:srgbClr val="00763C"/>
                </a:solidFill>
                <a:latin typeface="Trebuchet MS"/>
                <a:cs typeface="Trebuchet MS"/>
              </a:rPr>
              <a:t>Godsey,</a:t>
            </a:r>
            <a:r>
              <a:rPr spc="-23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762D3186-26A5-AD41-3F66-9D9DBA258F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862" y="1859193"/>
            <a:ext cx="2393836" cy="291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3846B535-F19E-137C-06F9-2452767745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8765E64F-8939-9BD7-1E01-FDF582ADA2A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29F2B890-52CF-321A-10A4-E128B6D08FAF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A656F718-3FF0-BC35-51A5-AD665405CF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3BBB1D1F-72B2-5368-A8D9-1C3DCD17FEF8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51309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Goals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2FF48094-379E-96D8-7E8F-9A3292E1C0D1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D3E5151E-E270-6F92-3C0B-8C2A79CD26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737513F-78DB-3648-5C8C-40991CB242C6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42135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351469" y="912623"/>
            <a:ext cx="6878131" cy="525977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746125">
              <a:lnSpc>
                <a:spcPts val="4110"/>
              </a:lnSpc>
              <a:spcBef>
                <a:spcPts val="615"/>
              </a:spcBef>
            </a:pP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Reports</a:t>
            </a:r>
            <a:r>
              <a:rPr sz="3800" spc="-8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on</a:t>
            </a:r>
            <a:r>
              <a:rPr sz="3800" spc="-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202</a:t>
            </a:r>
            <a:r>
              <a:rPr lang="en-US" sz="3800" spc="-10" dirty="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-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2</a:t>
            </a:r>
            <a:r>
              <a:rPr lang="en-US" sz="3800" dirty="0">
                <a:solidFill>
                  <a:srgbClr val="0000FF"/>
                </a:solidFill>
                <a:latin typeface="Trebuchet MS"/>
                <a:cs typeface="Trebuchet MS"/>
              </a:rPr>
              <a:t>3</a:t>
            </a:r>
            <a:r>
              <a:rPr sz="3800" spc="-7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Goals</a:t>
            </a:r>
            <a:r>
              <a:rPr sz="3800" spc="-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50" dirty="0">
                <a:solidFill>
                  <a:srgbClr val="0000FF"/>
                </a:solidFill>
                <a:latin typeface="Trebuchet MS"/>
                <a:cs typeface="Trebuchet MS"/>
              </a:rPr>
              <a:t>&amp;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Accomplishments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dirty="0">
                <a:latin typeface="Trebuchet MS"/>
                <a:cs typeface="Trebuchet MS"/>
              </a:rPr>
              <a:t>Fund</a:t>
            </a:r>
            <a:r>
              <a:rPr sz="3800" spc="-1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Campaign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Communications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dirty="0">
                <a:latin typeface="Trebuchet MS"/>
                <a:cs typeface="Trebuchet MS"/>
              </a:rPr>
              <a:t>Recognition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&amp;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Development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Membership</a:t>
            </a:r>
            <a:endParaRPr sz="3800" dirty="0">
              <a:latin typeface="Trebuchet MS"/>
              <a:cs typeface="Trebuchet MS"/>
            </a:endParaRPr>
          </a:p>
          <a:p>
            <a:pPr marL="12700" marR="713105">
              <a:lnSpc>
                <a:spcPts val="4100"/>
              </a:lnSpc>
              <a:spcBef>
                <a:spcPts val="665"/>
              </a:spcBef>
            </a:pP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Approval</a:t>
            </a:r>
            <a:r>
              <a:rPr sz="3800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3800" spc="-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2023</a:t>
            </a:r>
            <a:r>
              <a:rPr lang="en-US" sz="3800" dirty="0">
                <a:solidFill>
                  <a:srgbClr val="0000FF"/>
                </a:solidFill>
                <a:latin typeface="Trebuchet MS"/>
                <a:cs typeface="Trebuchet MS"/>
              </a:rPr>
              <a:t>-24</a:t>
            </a:r>
            <a:r>
              <a:rPr sz="3800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Officers</a:t>
            </a:r>
            <a:r>
              <a:rPr sz="3800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50" dirty="0">
                <a:solidFill>
                  <a:srgbClr val="0000FF"/>
                </a:solidFill>
                <a:latin typeface="Trebuchet MS"/>
                <a:cs typeface="Trebuchet MS"/>
              </a:rPr>
              <a:t>&amp;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Operating</a:t>
            </a:r>
            <a:r>
              <a:rPr sz="3800" spc="-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Budget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202</a:t>
            </a:r>
            <a:r>
              <a:rPr lang="en-US" sz="3800" spc="-10" dirty="0">
                <a:latin typeface="Trebuchet MS"/>
                <a:cs typeface="Trebuchet MS"/>
              </a:rPr>
              <a:t>3</a:t>
            </a:r>
            <a:r>
              <a:rPr sz="3800" spc="-10" dirty="0">
                <a:latin typeface="Trebuchet MS"/>
                <a:cs typeface="Trebuchet MS"/>
              </a:rPr>
              <a:t>-</a:t>
            </a:r>
            <a:r>
              <a:rPr sz="3800" dirty="0">
                <a:latin typeface="Trebuchet MS"/>
                <a:cs typeface="Trebuchet MS"/>
              </a:rPr>
              <a:t>2</a:t>
            </a:r>
            <a:r>
              <a:rPr lang="en-US" sz="3800" dirty="0">
                <a:latin typeface="Trebuchet MS"/>
                <a:cs typeface="Trebuchet MS"/>
              </a:rPr>
              <a:t>4</a:t>
            </a:r>
            <a:r>
              <a:rPr sz="3800" spc="-10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Program</a:t>
            </a:r>
            <a:r>
              <a:rPr sz="3800" spc="-5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of</a:t>
            </a:r>
            <a:r>
              <a:rPr sz="3800" spc="-7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Work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90800" y="190816"/>
            <a:ext cx="3472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5" dirty="0">
                <a:solidFill>
                  <a:srgbClr val="00763C"/>
                </a:solidFill>
                <a:latin typeface="Trebuchet MS"/>
                <a:cs typeface="Trebuchet MS"/>
              </a:rPr>
              <a:t>T</a:t>
            </a:r>
            <a:r>
              <a:rPr spc="-25" dirty="0">
                <a:solidFill>
                  <a:srgbClr val="00763C"/>
                </a:solidFill>
                <a:latin typeface="Trebuchet MS"/>
                <a:cs typeface="Trebuchet MS"/>
              </a:rPr>
              <a:t>oday</a:t>
            </a:r>
            <a:r>
              <a:rPr spc="-305" dirty="0">
                <a:solidFill>
                  <a:srgbClr val="00763C"/>
                </a:solidFill>
                <a:latin typeface="Trebuchet MS"/>
                <a:cs typeface="Trebuchet MS"/>
              </a:rPr>
              <a:t>’</a:t>
            </a:r>
            <a:r>
              <a:rPr spc="-25" dirty="0">
                <a:solidFill>
                  <a:srgbClr val="00763C"/>
                </a:solidFill>
                <a:latin typeface="Trebuchet MS"/>
                <a:cs typeface="Trebuchet MS"/>
              </a:rPr>
              <a:t>s</a:t>
            </a:r>
            <a:r>
              <a:rPr spc="-15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Agenda</a:t>
            </a: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E861EE04-4919-C12C-3730-7AC6C3FEB2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93166235-0ECC-762A-EFF7-ED83CC3C9C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8A7520B6-6BC1-4904-616B-647CAF680313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888C8C84-24A7-0B9C-1DA7-AB2A86972E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601BCCF0-9C17-3841-7ECC-DF88EE88C5A6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59822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06815" y="2179257"/>
            <a:ext cx="4298950" cy="180805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275"/>
              </a:spcBef>
              <a:tabLst>
                <a:tab pos="1657985" algn="l"/>
              </a:tabLst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History</a:t>
            </a:r>
            <a:r>
              <a:rPr spc="-16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Committee </a:t>
            </a:r>
            <a:r>
              <a:rPr lang="en-US" dirty="0">
                <a:solidFill>
                  <a:srgbClr val="00763C"/>
                </a:solidFill>
                <a:latin typeface="Trebuchet MS"/>
                <a:cs typeface="Trebuchet MS"/>
              </a:rPr>
              <a:t>Sally Stamper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, Chai</a:t>
            </a:r>
            <a:r>
              <a:rPr lang="en-US" spc="-10" dirty="0">
                <a:solidFill>
                  <a:srgbClr val="00763C"/>
                </a:solidFill>
                <a:latin typeface="Trebuchet MS"/>
                <a:cs typeface="Trebuchet MS"/>
              </a:rPr>
              <a:t>r</a:t>
            </a:r>
            <a:endParaRPr spc="-20" dirty="0">
              <a:solidFill>
                <a:srgbClr val="00763C"/>
              </a:solidFill>
              <a:latin typeface="Trebuchet MS"/>
              <a:cs typeface="Trebuchet MS"/>
            </a:endParaRPr>
          </a:p>
        </p:txBody>
      </p:sp>
      <p:pic>
        <p:nvPicPr>
          <p:cNvPr id="8" name="object 29">
            <a:extLst>
              <a:ext uri="{FF2B5EF4-FFF2-40B4-BE49-F238E27FC236}">
                <a16:creationId xmlns:a16="http://schemas.microsoft.com/office/drawing/2014/main" id="{11D9D5C3-F494-8AC4-61F4-E7DBC8EDDD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9" y="1674283"/>
            <a:ext cx="2198370" cy="307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A4705C5A-BDBD-BE82-5696-FAC663CC8B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CC279D18-578F-86FE-F028-113F8950451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60416" y="4501374"/>
            <a:ext cx="2030095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3300" spc="-10" dirty="0">
                <a:solidFill>
                  <a:srgbClr val="00763C"/>
                </a:solidFill>
                <a:latin typeface="Corbel"/>
                <a:cs typeface="Corbel"/>
              </a:rPr>
              <a:t>Preserving </a:t>
            </a:r>
            <a:r>
              <a:rPr sz="3300" dirty="0">
                <a:solidFill>
                  <a:srgbClr val="00763C"/>
                </a:solidFill>
                <a:latin typeface="Corbel"/>
                <a:cs typeface="Corbel"/>
              </a:rPr>
              <a:t>Our</a:t>
            </a:r>
            <a:r>
              <a:rPr sz="3300" spc="-1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300" spc="-10" dirty="0">
                <a:solidFill>
                  <a:srgbClr val="00763C"/>
                </a:solidFill>
                <a:latin typeface="Corbel"/>
                <a:cs typeface="Corbel"/>
              </a:rPr>
              <a:t>History</a:t>
            </a:r>
            <a:endParaRPr sz="3300" dirty="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7116" y="417576"/>
            <a:ext cx="8132062" cy="6028893"/>
            <a:chOff x="547116" y="417576"/>
            <a:chExt cx="8132062" cy="6028893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116" y="417576"/>
              <a:ext cx="6586728" cy="40050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39" y="609600"/>
              <a:ext cx="6216396" cy="3634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611" y="3476205"/>
              <a:ext cx="3401567" cy="2958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0016" y="3668953"/>
              <a:ext cx="3031363" cy="25872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1216" y="3625545"/>
              <a:ext cx="3212592" cy="28209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2986" y="3818001"/>
              <a:ext cx="2841828" cy="2450693"/>
            </a:xfrm>
            <a:prstGeom prst="rect">
              <a:avLst/>
            </a:prstGeom>
          </p:spPr>
        </p:pic>
      </p:grpSp>
      <p:pic>
        <p:nvPicPr>
          <p:cNvPr id="6" name="object 3">
            <a:extLst>
              <a:ext uri="{FF2B5EF4-FFF2-40B4-BE49-F238E27FC236}">
                <a16:creationId xmlns:a16="http://schemas.microsoft.com/office/drawing/2014/main" id="{4BAEA15D-12FB-5A88-5E3E-E71DAA22E85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173D8B60-3969-8D22-4D7C-799E9DAE0F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A5FADD58-751D-27CB-C68D-5EB36BEE0897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CAEB98E2-BB47-6BFE-19A9-EEF17C988B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58B690E6-2461-A6DA-F94A-C418C56728F9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2287971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Goals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C232DA36-9710-E16B-BA75-0C9F3D54076F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09E96852-88D5-0F63-590B-373B2FA5BA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1D70FB57-7088-AFAE-85F4-B4130ED6DE56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92062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5BD0190D-6920-68E3-F7F0-2167398D8468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26D9A289-3889-57B4-30BA-7B96EDDC22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D294210B-8E23-A087-1A1A-B5C427015645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53979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83965" y="2217674"/>
            <a:ext cx="443420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Election</a:t>
            </a:r>
            <a:r>
              <a:rPr spc="-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of</a:t>
            </a:r>
            <a:r>
              <a:rPr spc="-8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Officers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John</a:t>
            </a:r>
            <a:r>
              <a:rPr spc="-18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Weil,</a:t>
            </a:r>
            <a:r>
              <a:rPr spc="-1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JASAN Chair</a:t>
            </a:r>
          </a:p>
        </p:txBody>
      </p:sp>
      <p:pic>
        <p:nvPicPr>
          <p:cNvPr id="7" name="Picture 6" descr="A picture containing clothing, person, human face, bow tie&#10;&#10;Description automatically generated">
            <a:extLst>
              <a:ext uri="{FF2B5EF4-FFF2-40B4-BE49-F238E27FC236}">
                <a16:creationId xmlns:a16="http://schemas.microsoft.com/office/drawing/2014/main" id="{B79FA6D2-4D97-334B-6D72-DE63B5EE6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05" y="1543542"/>
            <a:ext cx="1969770" cy="308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44DE4F0C-36EB-5BA1-7526-5A45427990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89BEBA9F-CDA3-1CF7-53A5-210AB65BC01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72974" y="128586"/>
            <a:ext cx="6668884" cy="909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900"/>
              </a:lnSpc>
              <a:spcBef>
                <a:spcPts val="100"/>
              </a:spcBef>
            </a:pP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Election</a:t>
            </a:r>
            <a:r>
              <a:rPr sz="2800" spc="-4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of</a:t>
            </a:r>
            <a:r>
              <a:rPr sz="2800" spc="-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763C"/>
                </a:solidFill>
                <a:latin typeface="Trebuchet MS"/>
                <a:cs typeface="Trebuchet MS"/>
              </a:rPr>
              <a:t>202</a:t>
            </a:r>
            <a:r>
              <a:rPr lang="en-US" sz="2800" spc="-25" dirty="0">
                <a:solidFill>
                  <a:srgbClr val="00763C"/>
                </a:solidFill>
                <a:latin typeface="Trebuchet MS"/>
                <a:cs typeface="Trebuchet MS"/>
              </a:rPr>
              <a:t>3</a:t>
            </a:r>
            <a:r>
              <a:rPr sz="2800" spc="-25" dirty="0">
                <a:solidFill>
                  <a:srgbClr val="00763C"/>
                </a:solidFill>
                <a:latin typeface="Trebuchet MS"/>
                <a:cs typeface="Trebuchet MS"/>
              </a:rPr>
              <a:t>-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2</a:t>
            </a:r>
            <a:r>
              <a:rPr lang="en-US" sz="2800" dirty="0">
                <a:solidFill>
                  <a:srgbClr val="00763C"/>
                </a:solidFill>
                <a:latin typeface="Trebuchet MS"/>
                <a:cs typeface="Trebuchet MS"/>
              </a:rPr>
              <a:t>4</a:t>
            </a:r>
            <a:r>
              <a:rPr sz="2800" spc="-8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Officers,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2800" spc="-1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Chairs,</a:t>
            </a:r>
            <a:r>
              <a:rPr lang="en-US" sz="2800" spc="-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and</a:t>
            </a:r>
            <a:r>
              <a:rPr sz="2800" spc="-20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At</a:t>
            </a:r>
            <a:r>
              <a:rPr sz="2800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Large</a:t>
            </a:r>
            <a:r>
              <a:rPr sz="2800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FCC3C0D-BE31-3499-F054-CD801DA9DB1B}"/>
              </a:ext>
            </a:extLst>
          </p:cNvPr>
          <p:cNvGrpSpPr/>
          <p:nvPr/>
        </p:nvGrpSpPr>
        <p:grpSpPr>
          <a:xfrm>
            <a:off x="431566" y="1079313"/>
            <a:ext cx="8247001" cy="1745073"/>
            <a:chOff x="762000" y="1568110"/>
            <a:chExt cx="8247001" cy="1745073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1258" y="1576594"/>
              <a:ext cx="826771" cy="122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415" y="1587865"/>
              <a:ext cx="944880" cy="1226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937" y="1568110"/>
              <a:ext cx="826771" cy="12465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1948" y="1587865"/>
              <a:ext cx="1077807" cy="11817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9854" y="1589108"/>
              <a:ext cx="883773" cy="1181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0B40E4-22A7-9DE4-7383-E4CD84F46865}"/>
                </a:ext>
              </a:extLst>
            </p:cNvPr>
            <p:cNvSpPr txBox="1"/>
            <p:nvPr/>
          </p:nvSpPr>
          <p:spPr>
            <a:xfrm>
              <a:off x="762000" y="2772130"/>
              <a:ext cx="1558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Linda </a:t>
              </a:r>
              <a:r>
                <a:rPr lang="en-US" sz="1400" dirty="0" err="1"/>
                <a:t>Schoelkopf</a:t>
              </a:r>
              <a:endParaRPr lang="en-US" sz="1400" dirty="0"/>
            </a:p>
            <a:p>
              <a:pPr algn="ctr"/>
              <a:r>
                <a:rPr lang="en-US" sz="1400" dirty="0"/>
                <a:t>Chair, JASAN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58E198-5561-4C54-F19A-3C7FD43CEBDF}"/>
                </a:ext>
              </a:extLst>
            </p:cNvPr>
            <p:cNvSpPr txBox="1"/>
            <p:nvPr/>
          </p:nvSpPr>
          <p:spPr>
            <a:xfrm>
              <a:off x="2471472" y="2781435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John Weil</a:t>
              </a:r>
            </a:p>
            <a:p>
              <a:pPr algn="ctr"/>
              <a:r>
                <a:rPr lang="en-US" sz="1400" dirty="0"/>
                <a:t>Past Chair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444CC2-90FD-EC44-80EC-704390F997A3}"/>
                </a:ext>
              </a:extLst>
            </p:cNvPr>
            <p:cNvSpPr txBox="1"/>
            <p:nvPr/>
          </p:nvSpPr>
          <p:spPr>
            <a:xfrm>
              <a:off x="3747620" y="2787715"/>
              <a:ext cx="13195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Frank Evans</a:t>
              </a:r>
            </a:p>
            <a:p>
              <a:r>
                <a:rPr lang="en-US" sz="1400" dirty="0"/>
                <a:t>Administration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AF7655-6C1A-3141-DBDC-B0C7F3834062}"/>
                </a:ext>
              </a:extLst>
            </p:cNvPr>
            <p:cNvSpPr txBox="1"/>
            <p:nvPr/>
          </p:nvSpPr>
          <p:spPr>
            <a:xfrm>
              <a:off x="5149510" y="2789963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Dennis Gilfoyle</a:t>
              </a:r>
            </a:p>
            <a:p>
              <a:pPr algn="ctr"/>
              <a:r>
                <a:rPr lang="en-US" sz="1400" dirty="0"/>
                <a:t>Chair, Fund Development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8849A-EB4F-C731-7876-8DA0F7EC9846}"/>
                </a:ext>
              </a:extLst>
            </p:cNvPr>
            <p:cNvSpPr txBox="1"/>
            <p:nvPr/>
          </p:nvSpPr>
          <p:spPr>
            <a:xfrm>
              <a:off x="7312703" y="2772130"/>
              <a:ext cx="16962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Tami Godsey</a:t>
              </a:r>
            </a:p>
            <a:p>
              <a:pPr algn="ctr"/>
              <a:r>
                <a:rPr lang="en-US" sz="1400" dirty="0"/>
                <a:t>Chair, Membership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9ADC1A-4F11-913C-0A08-68AD159B9C7C}"/>
              </a:ext>
            </a:extLst>
          </p:cNvPr>
          <p:cNvGrpSpPr/>
          <p:nvPr/>
        </p:nvGrpSpPr>
        <p:grpSpPr>
          <a:xfrm>
            <a:off x="249005" y="2905109"/>
            <a:ext cx="8373459" cy="1659388"/>
            <a:chOff x="772432" y="3384850"/>
            <a:chExt cx="8373459" cy="1659388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4513" y="3384851"/>
              <a:ext cx="764287" cy="1107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1210" y="3384850"/>
              <a:ext cx="800036" cy="1107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8766" y="3384850"/>
              <a:ext cx="907236" cy="1107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5111" y="3397246"/>
              <a:ext cx="1019554" cy="10928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5496C7-57F2-F5DA-155B-CA7DB60CB15E}"/>
                </a:ext>
              </a:extLst>
            </p:cNvPr>
            <p:cNvSpPr txBox="1"/>
            <p:nvPr/>
          </p:nvSpPr>
          <p:spPr>
            <a:xfrm>
              <a:off x="4286132" y="4518944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Theo Boots</a:t>
              </a:r>
            </a:p>
            <a:p>
              <a:pPr algn="ctr"/>
              <a:r>
                <a:rPr lang="en-US" sz="1400" dirty="0"/>
                <a:t>Chair, Engagement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9495E5-CE63-DA71-03FF-89F366837F60}"/>
                </a:ext>
              </a:extLst>
            </p:cNvPr>
            <p:cNvSpPr txBox="1"/>
            <p:nvPr/>
          </p:nvSpPr>
          <p:spPr>
            <a:xfrm>
              <a:off x="2359375" y="4521018"/>
              <a:ext cx="1508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Randal Mays</a:t>
              </a:r>
            </a:p>
            <a:p>
              <a:pPr algn="ctr"/>
              <a:r>
                <a:rPr lang="en-US" sz="1400" dirty="0"/>
                <a:t>Chair, Staff HOF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94598134-48F5-3A16-F542-D185F2637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067" y="3393172"/>
              <a:ext cx="1098768" cy="1098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99A841-BF52-154C-2E9F-401A2FF180D1}"/>
                </a:ext>
              </a:extLst>
            </p:cNvPr>
            <p:cNvSpPr txBox="1"/>
            <p:nvPr/>
          </p:nvSpPr>
          <p:spPr>
            <a:xfrm>
              <a:off x="772432" y="4518944"/>
              <a:ext cx="1348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Nancy Finke</a:t>
              </a:r>
            </a:p>
            <a:p>
              <a:pPr algn="ctr"/>
              <a:r>
                <a:rPr lang="en-US" sz="1400" dirty="0"/>
                <a:t>Chair, Finance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2B723B-9F01-DD87-D31D-A01A46221BD7}"/>
                </a:ext>
              </a:extLst>
            </p:cNvPr>
            <p:cNvSpPr txBox="1"/>
            <p:nvPr/>
          </p:nvSpPr>
          <p:spPr>
            <a:xfrm>
              <a:off x="6261353" y="4490072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Sally Stamper</a:t>
              </a:r>
            </a:p>
            <a:p>
              <a:pPr algn="ctr"/>
              <a:r>
                <a:rPr lang="en-US" sz="1400" dirty="0"/>
                <a:t>Chair, History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D12713-3AC3-7E5D-67DF-3B9D1CA94323}"/>
                </a:ext>
              </a:extLst>
            </p:cNvPr>
            <p:cNvSpPr txBox="1"/>
            <p:nvPr/>
          </p:nvSpPr>
          <p:spPr>
            <a:xfrm>
              <a:off x="7696455" y="4518944"/>
              <a:ext cx="1449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Pamela Casteel</a:t>
              </a:r>
            </a:p>
            <a:p>
              <a:pPr algn="ctr"/>
              <a:r>
                <a:rPr lang="en-US" sz="1400" dirty="0"/>
                <a:t>Chair, Archives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8401E2-02E7-FF65-A0B3-5D6AC32F2EFD}"/>
              </a:ext>
            </a:extLst>
          </p:cNvPr>
          <p:cNvGrpSpPr/>
          <p:nvPr/>
        </p:nvGrpSpPr>
        <p:grpSpPr>
          <a:xfrm>
            <a:off x="46062" y="4612666"/>
            <a:ext cx="3350597" cy="1576725"/>
            <a:chOff x="46062" y="4612666"/>
            <a:chExt cx="3350597" cy="157672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9653" y="4612666"/>
              <a:ext cx="1019555" cy="10698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912F3AE-C3F3-B575-5204-2D32107437E3}"/>
                </a:ext>
              </a:extLst>
            </p:cNvPr>
            <p:cNvSpPr txBox="1"/>
            <p:nvPr/>
          </p:nvSpPr>
          <p:spPr>
            <a:xfrm>
              <a:off x="46062" y="5666171"/>
              <a:ext cx="3350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Lucy O’Donnell</a:t>
              </a:r>
            </a:p>
            <a:p>
              <a:pPr algn="ctr"/>
              <a:r>
                <a:rPr lang="en-US" sz="1400" dirty="0"/>
                <a:t>Chair, Staff Development &amp; Recognition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DA29F31-957C-D86C-F997-A20681983E7C}"/>
              </a:ext>
            </a:extLst>
          </p:cNvPr>
          <p:cNvGrpSpPr/>
          <p:nvPr/>
        </p:nvGrpSpPr>
        <p:grpSpPr>
          <a:xfrm>
            <a:off x="3382939" y="4621072"/>
            <a:ext cx="1258678" cy="1553578"/>
            <a:chOff x="2221503" y="4622659"/>
            <a:chExt cx="1258678" cy="1553578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7053" y="4622659"/>
              <a:ext cx="685418" cy="10698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0F9448-DC01-A0D6-1AE7-B437F3F5AF11}"/>
                </a:ext>
              </a:extLst>
            </p:cNvPr>
            <p:cNvSpPr txBox="1"/>
            <p:nvPr/>
          </p:nvSpPr>
          <p:spPr>
            <a:xfrm>
              <a:off x="2221503" y="5653017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Laurie </a:t>
              </a:r>
              <a:r>
                <a:rPr lang="en-US" sz="1400" dirty="0" err="1"/>
                <a:t>Stearn</a:t>
              </a:r>
              <a:endParaRPr lang="en-US" sz="1400" dirty="0"/>
            </a:p>
            <a:p>
              <a:pPr algn="ctr"/>
              <a:r>
                <a:rPr lang="en-US" sz="1400" dirty="0"/>
                <a:t>At Large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61B7FB-2524-63BA-EFB8-15367F066B46}"/>
              </a:ext>
            </a:extLst>
          </p:cNvPr>
          <p:cNvGrpSpPr/>
          <p:nvPr/>
        </p:nvGrpSpPr>
        <p:grpSpPr>
          <a:xfrm>
            <a:off x="6296024" y="4644660"/>
            <a:ext cx="1409360" cy="1515981"/>
            <a:chOff x="6296024" y="4644660"/>
            <a:chExt cx="1409360" cy="1515981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9399" y="4644660"/>
              <a:ext cx="826667" cy="1005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472E5A-3BC7-58E3-56CA-2F742F359E85}"/>
                </a:ext>
              </a:extLst>
            </p:cNvPr>
            <p:cNvSpPr txBox="1"/>
            <p:nvPr/>
          </p:nvSpPr>
          <p:spPr>
            <a:xfrm>
              <a:off x="6296024" y="5637421"/>
              <a:ext cx="1409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Hud Whitenight</a:t>
              </a:r>
            </a:p>
            <a:p>
              <a:pPr algn="ctr"/>
              <a:r>
                <a:rPr lang="en-US" sz="1400" dirty="0"/>
                <a:t>Admin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8A9B2C-B1AB-45AE-E6F9-520D1E8BB131}"/>
              </a:ext>
            </a:extLst>
          </p:cNvPr>
          <p:cNvGrpSpPr/>
          <p:nvPr/>
        </p:nvGrpSpPr>
        <p:grpSpPr>
          <a:xfrm>
            <a:off x="4807567" y="4613656"/>
            <a:ext cx="1268296" cy="1560907"/>
            <a:chOff x="3946066" y="4577764"/>
            <a:chExt cx="1268296" cy="156090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C52095-1038-80CB-D576-78E03FC02133}"/>
                </a:ext>
              </a:extLst>
            </p:cNvPr>
            <p:cNvSpPr txBox="1"/>
            <p:nvPr/>
          </p:nvSpPr>
          <p:spPr>
            <a:xfrm>
              <a:off x="3946066" y="5615451"/>
              <a:ext cx="12682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Greg Munson</a:t>
              </a:r>
            </a:p>
            <a:p>
              <a:pPr algn="ctr"/>
              <a:r>
                <a:rPr lang="en-US" sz="1400" dirty="0"/>
                <a:t>At Large</a:t>
              </a:r>
            </a:p>
          </p:txBody>
        </p:sp>
        <p:pic>
          <p:nvPicPr>
            <p:cNvPr id="54" name="Picture 53" descr="A person wearing a pink shirt and tie&#10;&#10;Description automatically generated with medium confidence">
              <a:extLst>
                <a:ext uri="{FF2B5EF4-FFF2-40B4-BE49-F238E27FC236}">
                  <a16:creationId xmlns:a16="http://schemas.microsoft.com/office/drawing/2014/main" id="{DB375BA2-500D-50D8-5770-506B836E5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285" y="4577764"/>
              <a:ext cx="571858" cy="10743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object 3">
            <a:extLst>
              <a:ext uri="{FF2B5EF4-FFF2-40B4-BE49-F238E27FC236}">
                <a16:creationId xmlns:a16="http://schemas.microsoft.com/office/drawing/2014/main" id="{F815C729-178B-2818-F8EF-6BBA57C1B486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4" name="object 10">
            <a:extLst>
              <a:ext uri="{FF2B5EF4-FFF2-40B4-BE49-F238E27FC236}">
                <a16:creationId xmlns:a16="http://schemas.microsoft.com/office/drawing/2014/main" id="{DB43D332-5663-2C03-4E39-32FFAEE9D7B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10361" y="1607962"/>
            <a:ext cx="6275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5" dirty="0">
                <a:solidFill>
                  <a:srgbClr val="00763C"/>
                </a:solidFill>
                <a:latin typeface="Trebuchet MS"/>
                <a:cs typeface="Trebuchet MS"/>
              </a:rPr>
              <a:t>2022-</a:t>
            </a:r>
            <a:r>
              <a:rPr sz="4000" b="1" dirty="0">
                <a:solidFill>
                  <a:srgbClr val="00763C"/>
                </a:solidFill>
                <a:latin typeface="Trebuchet MS"/>
                <a:cs typeface="Trebuchet MS"/>
              </a:rPr>
              <a:t>23</a:t>
            </a:r>
            <a:r>
              <a:rPr sz="4000" b="1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763C"/>
                </a:solidFill>
                <a:latin typeface="Trebuchet MS"/>
                <a:cs typeface="Trebuchet MS"/>
              </a:rPr>
              <a:t>Operating</a:t>
            </a:r>
            <a:r>
              <a:rPr sz="4000" b="1" spc="-10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763C"/>
                </a:solidFill>
                <a:latin typeface="Trebuchet MS"/>
                <a:cs typeface="Trebuchet MS"/>
              </a:rPr>
              <a:t>Budget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3873" y="2441829"/>
            <a:ext cx="376745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Nancy Finke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7F2DE905-370C-E854-EA89-AC27E873D413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76F09C19-20CD-E846-B9B2-1075E302AC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919D56B8-7A1C-B995-DB62-073DDDB9C77E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5424" y="0"/>
            <a:ext cx="3413760" cy="6863080"/>
            <a:chOff x="5735424" y="0"/>
            <a:chExt cx="3413760" cy="6863080"/>
          </a:xfrm>
        </p:grpSpPr>
        <p:sp>
          <p:nvSpPr>
            <p:cNvPr id="3" name="object 3"/>
            <p:cNvSpPr/>
            <p:nvPr/>
          </p:nvSpPr>
          <p:spPr>
            <a:xfrm>
              <a:off x="5740187" y="4820974"/>
              <a:ext cx="3404235" cy="2037080"/>
            </a:xfrm>
            <a:custGeom>
              <a:avLst/>
              <a:gdLst/>
              <a:ahLst/>
              <a:cxnLst/>
              <a:rect l="l" t="t" r="r" b="b"/>
              <a:pathLst>
                <a:path w="3404234" h="2037079">
                  <a:moveTo>
                    <a:pt x="0" y="2037024"/>
                  </a:moveTo>
                  <a:lnTo>
                    <a:pt x="34038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7744" y="9144"/>
              <a:ext cx="1286510" cy="6493510"/>
            </a:xfrm>
            <a:custGeom>
              <a:avLst/>
              <a:gdLst/>
              <a:ahLst/>
              <a:cxnLst/>
              <a:rect l="l" t="t" r="r" b="b"/>
              <a:pathLst>
                <a:path w="1286509" h="6493509">
                  <a:moveTo>
                    <a:pt x="0" y="0"/>
                  </a:moveTo>
                  <a:lnTo>
                    <a:pt x="1286255" y="6493205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1310" y="2442078"/>
              <a:ext cx="1452880" cy="4416425"/>
            </a:xfrm>
            <a:custGeom>
              <a:avLst/>
              <a:gdLst/>
              <a:ahLst/>
              <a:cxnLst/>
              <a:rect l="l" t="t" r="r" b="b"/>
              <a:pathLst>
                <a:path w="1452879" h="4416425">
                  <a:moveTo>
                    <a:pt x="1452689" y="0"/>
                  </a:moveTo>
                  <a:lnTo>
                    <a:pt x="0" y="4415918"/>
                  </a:lnTo>
                  <a:lnTo>
                    <a:pt x="1452689" y="4415918"/>
                  </a:lnTo>
                  <a:lnTo>
                    <a:pt x="1452689" y="0"/>
                  </a:lnTo>
                  <a:close/>
                </a:path>
              </a:pathLst>
            </a:custGeom>
            <a:solidFill>
              <a:srgbClr val="009FAE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7576" y="0"/>
              <a:ext cx="1106805" cy="5669280"/>
            </a:xfrm>
            <a:custGeom>
              <a:avLst/>
              <a:gdLst/>
              <a:ahLst/>
              <a:cxnLst/>
              <a:rect l="l" t="t" r="r" b="b"/>
              <a:pathLst>
                <a:path w="1106804" h="5669280">
                  <a:moveTo>
                    <a:pt x="1106423" y="0"/>
                  </a:moveTo>
                  <a:lnTo>
                    <a:pt x="0" y="0"/>
                  </a:lnTo>
                  <a:lnTo>
                    <a:pt x="1106423" y="5669150"/>
                  </a:lnTo>
                  <a:lnTo>
                    <a:pt x="1106423" y="0"/>
                  </a:lnTo>
                  <a:close/>
                </a:path>
              </a:pathLst>
            </a:custGeom>
            <a:solidFill>
              <a:srgbClr val="009F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5331" y="5038992"/>
              <a:ext cx="1729105" cy="1819275"/>
            </a:xfrm>
            <a:custGeom>
              <a:avLst/>
              <a:gdLst/>
              <a:ahLst/>
              <a:cxnLst/>
              <a:rect l="l" t="t" r="r" b="b"/>
              <a:pathLst>
                <a:path w="1729104" h="1819275">
                  <a:moveTo>
                    <a:pt x="1728668" y="0"/>
                  </a:moveTo>
                  <a:lnTo>
                    <a:pt x="0" y="1819004"/>
                  </a:lnTo>
                  <a:lnTo>
                    <a:pt x="1728668" y="1819004"/>
                  </a:lnTo>
                  <a:lnTo>
                    <a:pt x="1728668" y="0"/>
                  </a:lnTo>
                  <a:close/>
                </a:path>
              </a:pathLst>
            </a:custGeom>
            <a:solidFill>
              <a:srgbClr val="285F74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1168" y="0"/>
              <a:ext cx="1323340" cy="4390390"/>
            </a:xfrm>
            <a:custGeom>
              <a:avLst/>
              <a:gdLst/>
              <a:ahLst/>
              <a:cxnLst/>
              <a:rect l="l" t="t" r="r" b="b"/>
              <a:pathLst>
                <a:path w="1323340" h="4390390">
                  <a:moveTo>
                    <a:pt x="1322831" y="0"/>
                  </a:moveTo>
                  <a:lnTo>
                    <a:pt x="0" y="0"/>
                  </a:lnTo>
                  <a:lnTo>
                    <a:pt x="1322831" y="4390116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1E465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09888" y="0"/>
              <a:ext cx="134620" cy="880744"/>
            </a:xfrm>
            <a:custGeom>
              <a:avLst/>
              <a:gdLst/>
              <a:ahLst/>
              <a:cxnLst/>
              <a:rect l="l" t="t" r="r" b="b"/>
              <a:pathLst>
                <a:path w="134620" h="880744">
                  <a:moveTo>
                    <a:pt x="134111" y="0"/>
                  </a:moveTo>
                  <a:lnTo>
                    <a:pt x="0" y="0"/>
                  </a:lnTo>
                  <a:lnTo>
                    <a:pt x="134111" y="880595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009FAE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6740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509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5686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6832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713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342389" y="360106"/>
            <a:ext cx="5697220" cy="96646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600" b="1" spc="-10" dirty="0">
                <a:solidFill>
                  <a:srgbClr val="00763C"/>
                </a:solidFill>
                <a:latin typeface="Corbel"/>
                <a:cs typeface="Corbel"/>
              </a:rPr>
              <a:t>2021/22</a:t>
            </a:r>
            <a:r>
              <a:rPr sz="3600" b="1" spc="-8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00763C"/>
                </a:solidFill>
                <a:latin typeface="Corbel"/>
                <a:cs typeface="Corbel"/>
              </a:rPr>
              <a:t>Fund</a:t>
            </a:r>
            <a:r>
              <a:rPr sz="3600" b="1" spc="-6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00763C"/>
                </a:solidFill>
                <a:latin typeface="Corbel"/>
                <a:cs typeface="Corbel"/>
              </a:rPr>
              <a:t>Balance</a:t>
            </a:r>
            <a:r>
              <a:rPr sz="3600" b="1" spc="-6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spc="-10" dirty="0">
                <a:solidFill>
                  <a:srgbClr val="00763C"/>
                </a:solidFill>
                <a:latin typeface="Corbel"/>
                <a:cs typeface="Corbel"/>
              </a:rPr>
              <a:t>Report</a:t>
            </a:r>
            <a:endParaRPr sz="3600">
              <a:latin typeface="Corbel"/>
              <a:cs typeface="Corbel"/>
            </a:endParaRPr>
          </a:p>
          <a:p>
            <a:pPr marL="252729" algn="ctr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Interim</a:t>
            </a:r>
            <a:r>
              <a:rPr sz="1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rebuchet MS"/>
                <a:cs typeface="Trebuchet MS"/>
              </a:rPr>
              <a:t>Report</a:t>
            </a:r>
            <a:r>
              <a:rPr sz="1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sz="14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14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Period</a:t>
            </a:r>
            <a:r>
              <a:rPr sz="14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Ending</a:t>
            </a:r>
            <a:r>
              <a:rPr sz="1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June</a:t>
            </a:r>
            <a:r>
              <a:rPr sz="1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30,</a:t>
            </a:r>
            <a:r>
              <a:rPr sz="1400" spc="-20" dirty="0">
                <a:solidFill>
                  <a:srgbClr val="000000"/>
                </a:solidFill>
                <a:latin typeface="Trebuchet MS"/>
                <a:cs typeface="Trebuchet MS"/>
              </a:rPr>
              <a:t> 2022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9730FD57-BD21-82D9-53A3-09AEBD7968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id="{4F4A0EF4-BA05-7104-0CC7-AC9931883F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516FE-40E9-64CA-9C72-3F9CC2B509D6}"/>
              </a:ext>
            </a:extLst>
          </p:cNvPr>
          <p:cNvSpPr txBox="1"/>
          <p:nvPr/>
        </p:nvSpPr>
        <p:spPr>
          <a:xfrm>
            <a:off x="6143625" y="1153883"/>
            <a:ext cx="1993392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 each of our electronic platforms to enhance membership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Ensure the Website stays up to date with information seen as valuable to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Facebook for everyday connections among our members, including “meet-ups”.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LinkedIn to help members find professional and volunteer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our periodic newsletters to provide information about JASAN, JAUSA, and our members.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FDE937-20E1-10F0-8064-B04A1DE11EAC}"/>
              </a:ext>
            </a:extLst>
          </p:cNvPr>
          <p:cNvSpPr txBox="1"/>
          <p:nvPr/>
        </p:nvSpPr>
        <p:spPr>
          <a:xfrm>
            <a:off x="3410712" y="4503494"/>
            <a:ext cx="24734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Ensure sufficient funding to carry out the work of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Raise funds from members and other appropriate sources to fund the work of the organization.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596857-BE9A-9B60-3B22-35841F8E3B15}"/>
              </a:ext>
            </a:extLst>
          </p:cNvPr>
          <p:cNvSpPr txBox="1"/>
          <p:nvPr/>
        </p:nvSpPr>
        <p:spPr>
          <a:xfrm>
            <a:off x="997458" y="555204"/>
            <a:ext cx="512711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Support JA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Staff Development and Recognition</a:t>
            </a:r>
          </a:p>
          <a:p>
            <a:pPr lvl="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&gt; Karl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Award</a:t>
            </a:r>
          </a:p>
          <a:p>
            <a:pPr lvl="8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&gt; Jim Sweeny Entrepreneurial Excellence Award</a:t>
            </a:r>
          </a:p>
          <a:p>
            <a:pPr lvl="8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&gt; NLC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Professional Staff Hall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of Fame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8691CD-CB76-8DC6-0A92-2A3782C2AC0A}"/>
              </a:ext>
            </a:extLst>
          </p:cNvPr>
          <p:cNvSpPr txBox="1"/>
          <p:nvPr/>
        </p:nvSpPr>
        <p:spPr>
          <a:xfrm>
            <a:off x="635615" y="1968774"/>
            <a:ext cx="236476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Keep the History of JA alive and easily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oral histories available through the Junior Achievement archives.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Identify individuals who should be interviewed for the archives.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 with JA USA to determine how the JA Museum can be seen by more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 historical information to the JASAN website.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A0FD5-E5BC-B44C-DD98-AA3F15A77B1B}"/>
              </a:ext>
            </a:extLst>
          </p:cNvPr>
          <p:cNvSpPr txBox="1"/>
          <p:nvPr/>
        </p:nvSpPr>
        <p:spPr>
          <a:xfrm>
            <a:off x="2932104" y="111832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2023-24 Program of Work</a:t>
            </a:r>
          </a:p>
        </p:txBody>
      </p:sp>
      <p:pic>
        <p:nvPicPr>
          <p:cNvPr id="23" name="Picture 22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1C2389F1-229D-B0F8-409A-8AFDB65435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85" y="1426965"/>
            <a:ext cx="30861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90600" y="1109069"/>
            <a:ext cx="6509639" cy="2512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2023 Member Voting Results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for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Executive Committee and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Operating Budget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600" y="4013097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9BFA6C7B-BC64-4723-816A-5E21A432239A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DBB02EAC-244B-BD18-A75C-2DFD606B79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E6A75324-6571-D908-886C-71585628267D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21667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6465" y="342773"/>
            <a:ext cx="6151373" cy="136575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0"/>
              </a:spcBef>
            </a:pPr>
            <a:r>
              <a:rPr lang="en-US" b="1" dirty="0">
                <a:solidFill>
                  <a:srgbClr val="00763C"/>
                </a:solidFill>
                <a:latin typeface="Trebuchet MS" panose="020B0603020202020204" pitchFamily="34" charset="0"/>
                <a:cs typeface="Corbel"/>
              </a:rPr>
              <a:t>Results of 2023 Member Voting</a:t>
            </a:r>
            <a:endParaRPr dirty="0">
              <a:latin typeface="Trebuchet MS" panose="020B0603020202020204" pitchFamily="34" charset="0"/>
              <a:cs typeface="Corbel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FAD97B0-5095-9172-1122-F700D27B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70853"/>
              </p:ext>
            </p:extLst>
          </p:nvPr>
        </p:nvGraphicFramePr>
        <p:xfrm>
          <a:off x="838200" y="1940022"/>
          <a:ext cx="7162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282">
                  <a:extLst>
                    <a:ext uri="{9D8B030D-6E8A-4147-A177-3AD203B41FA5}">
                      <a16:colId xmlns:a16="http://schemas.microsoft.com/office/drawing/2014/main" val="3464134121"/>
                    </a:ext>
                  </a:extLst>
                </a:gridCol>
                <a:gridCol w="1564291">
                  <a:extLst>
                    <a:ext uri="{9D8B030D-6E8A-4147-A177-3AD203B41FA5}">
                      <a16:colId xmlns:a16="http://schemas.microsoft.com/office/drawing/2014/main" val="1900492613"/>
                    </a:ext>
                  </a:extLst>
                </a:gridCol>
                <a:gridCol w="1893613">
                  <a:extLst>
                    <a:ext uri="{9D8B030D-6E8A-4147-A177-3AD203B41FA5}">
                      <a16:colId xmlns:a16="http://schemas.microsoft.com/office/drawing/2014/main" val="1046885925"/>
                    </a:ext>
                  </a:extLst>
                </a:gridCol>
                <a:gridCol w="1893613">
                  <a:extLst>
                    <a:ext uri="{9D8B030D-6E8A-4147-A177-3AD203B41FA5}">
                      <a16:colId xmlns:a16="http://schemas.microsoft.com/office/drawing/2014/main" val="406620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2023-24 Executive Committee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2023-24 Operating Budget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Hudson Whitenight as Proxy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8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in Favor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28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Opposed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939767"/>
                  </a:ext>
                </a:extLst>
              </a:tr>
            </a:tbl>
          </a:graphicData>
        </a:graphic>
      </p:graphicFrame>
      <p:pic>
        <p:nvPicPr>
          <p:cNvPr id="9" name="object 3">
            <a:extLst>
              <a:ext uri="{FF2B5EF4-FFF2-40B4-BE49-F238E27FC236}">
                <a16:creationId xmlns:a16="http://schemas.microsoft.com/office/drawing/2014/main" id="{314D82AA-D868-378D-D91D-B3FD0336A8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5ABE5C6D-1BA1-38D1-FF9B-1CB596BBEEA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2665430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317180" y="762000"/>
            <a:ext cx="65096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2023-24 Program of Work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7180" y="4495800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1CB5E-C8D6-8D52-8840-2AB281F66191}"/>
              </a:ext>
            </a:extLst>
          </p:cNvPr>
          <p:cNvSpPr txBox="1"/>
          <p:nvPr/>
        </p:nvSpPr>
        <p:spPr>
          <a:xfrm>
            <a:off x="3810000" y="251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D09F869F-D98B-E5B7-A720-67280AC26B90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A3978C24-CC9B-464F-E670-D919B29E27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E4C5C90C-EF9F-6BE3-0A8A-53AE4FE681CD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976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388F646-FE4B-0992-571D-BC4DB0A16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3333" b="17778"/>
          <a:stretch/>
        </p:blipFill>
        <p:spPr>
          <a:xfrm>
            <a:off x="6096000" y="198871"/>
            <a:ext cx="1524000" cy="1968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661809-D6CE-09BF-4946-CF382CF9AACD}"/>
              </a:ext>
            </a:extLst>
          </p:cNvPr>
          <p:cNvSpPr txBox="1"/>
          <p:nvPr/>
        </p:nvSpPr>
        <p:spPr>
          <a:xfrm>
            <a:off x="1006265" y="990600"/>
            <a:ext cx="6379801" cy="440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JA USA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cap="all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LOCALLY TO IMPACT NATIONALLY.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Sponsor the Jim Sweeny Scholarship and Karl </a:t>
            </a:r>
            <a:r>
              <a:rPr lang="en-US" sz="1150" dirty="0" err="1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Flemke</a:t>
            </a: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Award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50 scholarships for JA area staff to attend the 2023 NLC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Develop, in partnership with JA USA, expectations for connection and follow-up among scholarship recipients and JASAN scholarship contributors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cap="all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THE HISTORY OF JA ALIVE AND EASILY AVAILABLE TO ALL.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Transcribe and post Oral histories to the JASAN website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the JA Archives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process, consistent with the JA USA-JASAN MOU, for transmission of historically significant documents to the IUPUI Archives 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the JA Museum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JA USA in the collection and preservation of materials to be maintained in the Museum (physical/virtual) after the JA Headquarters building is sold</a:t>
            </a:r>
            <a:endParaRPr lang="en-US" dirty="0"/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08D577F5-C2E7-558F-823E-35ACCD442654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3CBF4138-153F-6BD6-17B6-CE6F165739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63646070-468F-9BD9-9AA3-6372849772C9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  <a:endParaRPr lang="en-US" sz="1400" i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10361" y="1607962"/>
            <a:ext cx="6509639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2023 Member Voting Results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2023-24 Program of Work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600" y="3062259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E6D887E4-43AA-AB33-D601-66781836CCD3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6DCD49D5-FA35-421A-370E-1F9F9523E6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BC440828-26B2-C565-3C90-5BD1D6947819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  <a:endParaRPr lang="en-US" sz="1400" i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71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6465" y="342773"/>
            <a:ext cx="6151373" cy="136575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0"/>
              </a:spcBef>
            </a:pPr>
            <a:r>
              <a:rPr lang="en-US" b="1" dirty="0">
                <a:solidFill>
                  <a:srgbClr val="00763C"/>
                </a:solidFill>
                <a:latin typeface="Trebuchet MS" panose="020B0603020202020204" pitchFamily="34" charset="0"/>
                <a:cs typeface="Corbel"/>
              </a:rPr>
              <a:t>Results of 2023 Member Voting</a:t>
            </a:r>
            <a:endParaRPr dirty="0">
              <a:latin typeface="Trebuchet MS" panose="020B0603020202020204" pitchFamily="34" charset="0"/>
              <a:cs typeface="Corbel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FAD97B0-5095-9172-1122-F700D27B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57871"/>
              </p:ext>
            </p:extLst>
          </p:nvPr>
        </p:nvGraphicFramePr>
        <p:xfrm>
          <a:off x="1702537" y="1988952"/>
          <a:ext cx="48318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98">
                  <a:extLst>
                    <a:ext uri="{9D8B030D-6E8A-4147-A177-3AD203B41FA5}">
                      <a16:colId xmlns:a16="http://schemas.microsoft.com/office/drawing/2014/main" val="3464134121"/>
                    </a:ext>
                  </a:extLst>
                </a:gridCol>
                <a:gridCol w="2239151">
                  <a:extLst>
                    <a:ext uri="{9D8B030D-6E8A-4147-A177-3AD203B41FA5}">
                      <a16:colId xmlns:a16="http://schemas.microsoft.com/office/drawing/2014/main" val="190049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2023-24 Program of Work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8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in Favor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28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Opposed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939767"/>
                  </a:ext>
                </a:extLst>
              </a:tr>
            </a:tbl>
          </a:graphicData>
        </a:graphic>
      </p:graphicFrame>
      <p:pic>
        <p:nvPicPr>
          <p:cNvPr id="9" name="object 3">
            <a:extLst>
              <a:ext uri="{FF2B5EF4-FFF2-40B4-BE49-F238E27FC236}">
                <a16:creationId xmlns:a16="http://schemas.microsoft.com/office/drawing/2014/main" id="{7B39689D-A87D-0A12-B53B-82F4B04C2C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BF3B00B0-0824-49D4-B9F2-0D0D02AC74F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62763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38600" y="1750152"/>
            <a:ext cx="3667125" cy="29063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420"/>
              </a:spcBef>
            </a:pPr>
            <a:r>
              <a:rPr spc="-20" dirty="0">
                <a:solidFill>
                  <a:srgbClr val="00763C"/>
                </a:solidFill>
                <a:latin typeface="Trebuchet MS"/>
                <a:cs typeface="Trebuchet MS"/>
              </a:rPr>
              <a:t>Fund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Development Committee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Brad</a:t>
            </a:r>
            <a:r>
              <a:rPr spc="-11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Kaufmann, Chair</a:t>
            </a:r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CCBD99A0-041D-9278-2AB8-E2A29BD4B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4" y="2126107"/>
            <a:ext cx="274868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1596D817-5679-DD23-7C6B-93CBE61826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3AE2E1A2-F7E1-4EAA-4FE0-33419C34011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FCD5184F-91A8-E3D0-F1D0-CAD96A9F4401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318C830B-8A9E-7F2A-A0A5-EEA3AA54B9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77CBEEE5-B59C-8D32-1060-B93ADB6B8978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Goals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F25A9D24-DC8A-3657-9E5E-0C39FD6F9DA9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61DC5C12-5E74-7C7D-C5CB-B0F1AD5AA8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EEEB3BDE-BD0A-7DAD-AE06-80D7BEBF5FF6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484E9B10-5F1B-9C39-EA9D-3CC8F5CA12AC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07A2B3F8-8FBD-B2AA-DF87-3B8416B800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2A952BF1-84DB-00C4-A3C5-CFE8E60334CB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11993" y="1922907"/>
            <a:ext cx="406527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98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Communications Committee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Linda</a:t>
            </a:r>
            <a:r>
              <a:rPr spc="-11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Schoelkopf, Chair</a:t>
            </a:r>
          </a:p>
        </p:txBody>
      </p:sp>
      <p:pic>
        <p:nvPicPr>
          <p:cNvPr id="7" name="Picture 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32BED5F5-C656-18DA-9715-4039DDFFA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7" y="1330872"/>
            <a:ext cx="2687593" cy="359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44AD2635-4975-4A85-5130-1C4E507505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33E45B51-3ABC-7D60-E552-5D6D5D0AC06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sz="1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5DCCBEA5-014C-D121-90F3-AFD37802E9F3}"/>
              </a:ext>
            </a:extLst>
          </p:cNvPr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663DE1DB-6DE6-5694-1E59-E80A682F3E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6138671"/>
            <a:ext cx="3220212" cy="711706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70A2A9CA-9004-46EB-8D15-6361929117B9}"/>
              </a:ext>
            </a:extLst>
          </p:cNvPr>
          <p:cNvSpPr txBox="1">
            <a:spLocks/>
          </p:cNvSpPr>
          <p:nvPr/>
        </p:nvSpPr>
        <p:spPr>
          <a:xfrm>
            <a:off x="3481419" y="6256441"/>
            <a:ext cx="5574030" cy="45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ts val="188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12700">
              <a:spcBef>
                <a:spcPts val="45"/>
              </a:spcBef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alumni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sz="1400" i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i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n-US" sz="1400" i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71939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85F74"/>
      </a:accent1>
      <a:accent2>
        <a:srgbClr val="C0504D"/>
      </a:accent2>
      <a:accent3>
        <a:srgbClr val="9BBB59"/>
      </a:accent3>
      <a:accent4>
        <a:srgbClr val="8064A2"/>
      </a:accent4>
      <a:accent5>
        <a:srgbClr val="285F74"/>
      </a:accent5>
      <a:accent6>
        <a:srgbClr val="F79646"/>
      </a:accent6>
      <a:hlink>
        <a:srgbClr val="285F7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</TotalTime>
  <Words>1533</Words>
  <Application>Microsoft Office PowerPoint</Application>
  <PresentationFormat>On-screen Show (4:3)</PresentationFormat>
  <Paragraphs>234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Corbel</vt:lpstr>
      <vt:lpstr>Courier New</vt:lpstr>
      <vt:lpstr>Monotype Corsiva</vt:lpstr>
      <vt:lpstr>Montserrat</vt:lpstr>
      <vt:lpstr>Open Sans</vt:lpstr>
      <vt:lpstr>Trebuchet MS</vt:lpstr>
      <vt:lpstr>Wingdings</vt:lpstr>
      <vt:lpstr>Office Theme</vt:lpstr>
      <vt:lpstr>Welcome to the</vt:lpstr>
      <vt:lpstr>Today’s Agenda</vt:lpstr>
      <vt:lpstr>PowerPoint Presentation</vt:lpstr>
      <vt:lpstr>Fund Development Committee Brad Kaufmann, Chair</vt:lpstr>
      <vt:lpstr>PowerPoint Presentation</vt:lpstr>
      <vt:lpstr>PowerPoint Presentation</vt:lpstr>
      <vt:lpstr>PowerPoint Presentation</vt:lpstr>
      <vt:lpstr>Communications Committee Linda Schoelkopf, Chair</vt:lpstr>
      <vt:lpstr>PowerPoint Presentation</vt:lpstr>
      <vt:lpstr>PowerPoint Presentation</vt:lpstr>
      <vt:lpstr>PowerPoint Presentation</vt:lpstr>
      <vt:lpstr>Recognition &amp; Development Committee Randal Mays, Chair</vt:lpstr>
      <vt:lpstr>PowerPoint Presentation</vt:lpstr>
      <vt:lpstr>PowerPoint Presentation</vt:lpstr>
      <vt:lpstr>PowerPoint Presentation</vt:lpstr>
      <vt:lpstr>PowerPoint Presentation</vt:lpstr>
      <vt:lpstr>Membership Committee Tami Godsey, Chair</vt:lpstr>
      <vt:lpstr>PowerPoint Presentation</vt:lpstr>
      <vt:lpstr>PowerPoint Presentation</vt:lpstr>
      <vt:lpstr>PowerPoint Presentation</vt:lpstr>
      <vt:lpstr>History Committee Sally Stamper, Chair</vt:lpstr>
      <vt:lpstr>PowerPoint Presentation</vt:lpstr>
      <vt:lpstr>PowerPoint Presentation</vt:lpstr>
      <vt:lpstr>PowerPoint Presentation</vt:lpstr>
      <vt:lpstr>PowerPoint Presentation</vt:lpstr>
      <vt:lpstr>Election of Officers John Weil, JASAN Chair</vt:lpstr>
      <vt:lpstr>Election of 2023-24 Officers, Committee Chairs, and At Large Members</vt:lpstr>
      <vt:lpstr>PowerPoint Presentation</vt:lpstr>
      <vt:lpstr>2021/22 Fund Balance Report Interim Report for the Period Ending June 30, 2022</vt:lpstr>
      <vt:lpstr>PowerPoint Presentation</vt:lpstr>
      <vt:lpstr>Results of 2023 Member Voting</vt:lpstr>
      <vt:lpstr>PowerPoint Presentation</vt:lpstr>
      <vt:lpstr>PowerPoint Presentation</vt:lpstr>
      <vt:lpstr>PowerPoint Presentation</vt:lpstr>
      <vt:lpstr>Results of 2023 Member Voting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 Whitenight</dc:creator>
  <cp:lastModifiedBy>Hudson Whitenight</cp:lastModifiedBy>
  <cp:revision>21</cp:revision>
  <dcterms:created xsi:type="dcterms:W3CDTF">2022-06-22T01:47:01Z</dcterms:created>
  <dcterms:modified xsi:type="dcterms:W3CDTF">2023-06-13T19:40:06Z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2022-06-22T00:00:00Z</vt:filetime>
  </property>
</Properties>
</file>