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3"/>
  </p:notesMasterIdLst>
  <p:sldIdLst>
    <p:sldId id="270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50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4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18EF0-529D-43D3-810E-A7B9F612DFE5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1A29C-1DA4-4865-A4DA-ECC8F3217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20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01A29C-1DA4-4865-A4DA-ECC8F3217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73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9FA2-E979-C67B-A39A-0796D8A69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A9089B-83D4-423E-1539-5F8080393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D5ED3-CA79-EB8F-7754-FDA9A54DF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0CDC6-13FB-F32F-C0F1-6AA408C73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3CE22-42A3-923E-9B36-971636A8D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3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DB260-6B67-EC99-B284-09A16A8B6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3180F-2164-2DAC-B523-5B0C45199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4BA35-41E1-6BDA-1C29-D276B64FF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F779D-7E06-F6BB-5782-EFFE1680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F58F5-95E5-A5F0-2ED1-F05ECC32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92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727AF8-AB02-7E4E-11F3-9561C90D9C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C4C72C-AF4D-E76E-E26B-E30595459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F19A2-E0B0-D5F9-CE79-C9F3F2201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9F0BD-649E-B010-7567-6120D910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1FBC2-3CBF-A6C3-4481-C26588006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9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A9C4-2701-8999-6B86-95C6A3340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67111-1CC9-0E15-8C51-F9E6A07C8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BD53C-42A6-6CC8-EF5C-7C4DD537E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0E419-F429-C05B-583F-596D93C1C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13A33-D6B4-A3A3-4467-C580318B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80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7C090-2DE5-92FE-D8B8-8E3D07DF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AE7F71-7162-1F6C-DB73-FE94A790D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1367E-A5C0-7D96-2AD8-3F643BB2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86381-7A80-20D9-482F-6A8AEED5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B4557-EC45-AE69-DFEF-84B382A65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13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4EC21-EFF0-048A-4AFC-8A772982B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EFB2A-6D8D-836C-956D-F4544FDCB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AAB0CC-03A1-EB22-470A-F99E038C2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32EC1-6D6F-EB15-1171-B29C628E6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F781D-4245-7F01-3B52-B9FCC2B7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89C9E6-1B38-42C5-51F8-56492AF4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D5984-F255-6CAD-7BD5-BA2B8265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BF8CF-C100-EBB9-2350-3EC2FC16A6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760DE-51DA-6628-8778-A1F41EF24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6AD060-CEB0-1389-FFD6-DD1338C434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1FF630-DFA3-232B-0C86-FFE7B5C988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0B95BF-E5DE-09C0-52E7-6B9509364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0EC131-9EC3-F209-7EEC-4BE67C25D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1DEACA-C718-3B5A-FDBF-30317CD8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5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C01A4-6B26-219C-6B1A-C783E8DC7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806C90-ABFC-5B39-B101-DDB3821D2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D725E-B8FF-2912-8A14-533020EB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DC59A-23B3-93F1-6F6F-4A1DD216E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80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BEDA5D-01FE-F2BA-59BC-583A6BCA8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47EFFA-38A2-AFDB-42AE-68530997D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6057E-74CC-4C0F-B508-FD5A57159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4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951EE-A8FA-FC0D-722F-3D6283622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10850-0A7F-A755-F62A-65444E05C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AA4C2-239E-9428-D68E-0E9A9978C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FF537-3B8D-83D4-4EAF-1FE6675DE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2659A-56B4-70C7-4BCF-48EC71FB5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6873C-BC11-63DB-2E2E-95C18CE6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3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28921-4FBC-10A4-8FC7-CF6663B1D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908375-03A7-C80D-9F69-37726C025A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87051-F7B3-B13E-7807-573EC9195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45EA8-4DD7-4E3A-0991-8936B07F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B3FBC-C801-937B-CF0A-459FA8BE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518B6-9A7E-9929-7D01-70F04EA23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6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80BE5-7E97-1916-230B-4762F9BB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DE9C7-7CCB-9220-874C-12035F401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41F54-3CB7-76AF-FD34-8C48C26584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27AD9-4681-E094-AFCF-FD96EC72A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ts val="1880"/>
              </a:lnSpc>
            </a:pPr>
            <a:r>
              <a:rPr lang="en-US"/>
              <a:t>The</a:t>
            </a:r>
            <a:r>
              <a:rPr lang="en-US" spc="-20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 the</a:t>
            </a:r>
            <a:r>
              <a:rPr lang="en-US" spc="-5"/>
              <a:t> </a:t>
            </a:r>
            <a:r>
              <a:rPr lang="en-US"/>
              <a:t>JA</a:t>
            </a:r>
            <a:r>
              <a:rPr lang="en-US" spc="-10"/>
              <a:t> </a:t>
            </a:r>
            <a:r>
              <a:rPr lang="en-US"/>
              <a:t>Staff</a:t>
            </a:r>
            <a:r>
              <a:rPr lang="en-US" spc="-20"/>
              <a:t> </a:t>
            </a:r>
            <a:r>
              <a:rPr lang="en-US"/>
              <a:t>Alumni</a:t>
            </a:r>
            <a:r>
              <a:rPr lang="en-US" spc="5"/>
              <a:t> </a:t>
            </a:r>
            <a:r>
              <a:rPr lang="en-US"/>
              <a:t>Network</a:t>
            </a:r>
            <a:r>
              <a:rPr lang="en-US" spc="-15"/>
              <a:t> </a:t>
            </a:r>
            <a:r>
              <a:rPr lang="en-US"/>
              <a:t>is</a:t>
            </a:r>
            <a:r>
              <a:rPr lang="en-US" spc="5"/>
              <a:t> </a:t>
            </a:r>
            <a:r>
              <a:rPr lang="en-US"/>
              <a:t>to</a:t>
            </a:r>
            <a:r>
              <a:rPr lang="en-US" spc="-10"/>
              <a:t> </a:t>
            </a:r>
            <a:r>
              <a:rPr lang="en-US"/>
              <a:t>provide</a:t>
            </a:r>
            <a:r>
              <a:rPr lang="en-US" spc="-5"/>
              <a:t> </a:t>
            </a:r>
            <a:r>
              <a:rPr lang="en-US"/>
              <a:t>a</a:t>
            </a:r>
            <a:r>
              <a:rPr lang="en-US" spc="-5"/>
              <a:t> </a:t>
            </a:r>
            <a:r>
              <a:rPr lang="en-US" spc="-10"/>
              <a:t>network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lang="en-US"/>
              <a:t>alumni</a:t>
            </a:r>
            <a:r>
              <a:rPr lang="en-US" spc="-15"/>
              <a:t> </a:t>
            </a:r>
            <a:r>
              <a:rPr lang="en-US"/>
              <a:t>and</a:t>
            </a:r>
            <a:r>
              <a:rPr lang="en-US" spc="-20"/>
              <a:t> </a:t>
            </a:r>
            <a:r>
              <a:rPr lang="en-US"/>
              <a:t>to</a:t>
            </a:r>
            <a:r>
              <a:rPr lang="en-US" spc="5"/>
              <a:t> </a:t>
            </a:r>
            <a:r>
              <a:rPr lang="en-US"/>
              <a:t>further</a:t>
            </a:r>
            <a:r>
              <a:rPr lang="en-US" spc="-15"/>
              <a:t> </a:t>
            </a:r>
            <a:r>
              <a:rPr lang="en-US"/>
              <a:t>the</a:t>
            </a:r>
            <a:r>
              <a:rPr lang="en-US" spc="-5"/>
              <a:t> </a:t>
            </a:r>
            <a:r>
              <a:rPr lang="en-US"/>
              <a:t>mission</a:t>
            </a:r>
            <a:r>
              <a:rPr lang="en-US" spc="5"/>
              <a:t> </a:t>
            </a:r>
            <a:r>
              <a:rPr lang="en-US"/>
              <a:t>of</a:t>
            </a:r>
            <a:r>
              <a:rPr lang="en-US" spc="5"/>
              <a:t> </a:t>
            </a:r>
            <a:r>
              <a:rPr lang="en-US"/>
              <a:t>JA </a:t>
            </a:r>
            <a:r>
              <a:rPr lang="en-US" spc="-20"/>
              <a:t>USA.</a:t>
            </a:r>
            <a:endParaRPr lang="en-US" spc="-2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176BE-CD5D-69F1-1154-FD12DA8E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4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BDF34C9D-37D0-7DD4-C6EF-923194C78C80}"/>
              </a:ext>
            </a:extLst>
          </p:cNvPr>
          <p:cNvGrpSpPr/>
          <p:nvPr/>
        </p:nvGrpSpPr>
        <p:grpSpPr>
          <a:xfrm>
            <a:off x="523599" y="152400"/>
            <a:ext cx="8087001" cy="6614156"/>
            <a:chOff x="41835" y="29547"/>
            <a:chExt cx="8087001" cy="661415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FE516FE-40E9-64CA-9C72-3F9CC2B509D6}"/>
                </a:ext>
              </a:extLst>
            </p:cNvPr>
            <p:cNvSpPr txBox="1"/>
            <p:nvPr/>
          </p:nvSpPr>
          <p:spPr>
            <a:xfrm>
              <a:off x="6135444" y="1909097"/>
              <a:ext cx="1993392" cy="41549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Use each of our electronic platforms to enhance membership connections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Ensure the Website stays up to date with information seen as valuable to members.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Use Facebook for everyday connections among our members, including “meet-ups”.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Use LinkedIn to help members find professional and volunteer opportunities.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Use our periodic newsletters to provide information about JASAN, JAUSA, and our members.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3FDE937-20E1-10F0-8064-B04A1DE11EAC}"/>
                </a:ext>
              </a:extLst>
            </p:cNvPr>
            <p:cNvSpPr txBox="1"/>
            <p:nvPr/>
          </p:nvSpPr>
          <p:spPr>
            <a:xfrm>
              <a:off x="3402531" y="5258708"/>
              <a:ext cx="2473452" cy="13849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Ensure sufficient funding to carry out the work of the organization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Raise funds from members and other appropriate sources to fund the work of the organization.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E596857-BE9A-9B60-3B22-35841F8E3B15}"/>
                </a:ext>
              </a:extLst>
            </p:cNvPr>
            <p:cNvSpPr txBox="1"/>
            <p:nvPr/>
          </p:nvSpPr>
          <p:spPr>
            <a:xfrm>
              <a:off x="1600201" y="1053751"/>
              <a:ext cx="3962400" cy="138499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Support JA USA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Staff Development and Recognition</a:t>
              </a:r>
            </a:p>
            <a:p>
              <a:pPr lvl="7" indent="-2911475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&gt; Karl </a:t>
              </a:r>
              <a:r>
                <a:rPr lang="en-US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Flemke</a:t>
              </a: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Award</a:t>
              </a:r>
            </a:p>
            <a:p>
              <a:pPr lvl="8" indent="-3368675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&gt; Jim Sweeny Entrepreneurial Excellence Award</a:t>
              </a:r>
            </a:p>
            <a:p>
              <a:pPr lvl="8" indent="-3368675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&gt; NLC Scholarships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Professional Staff Hall</a:t>
              </a:r>
            </a:p>
            <a:p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       of Fame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48691CD-CB76-8DC6-0A92-2A3782C2AC0A}"/>
                </a:ext>
              </a:extLst>
            </p:cNvPr>
            <p:cNvSpPr txBox="1"/>
            <p:nvPr/>
          </p:nvSpPr>
          <p:spPr>
            <a:xfrm>
              <a:off x="627434" y="2723988"/>
              <a:ext cx="2364761" cy="286232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latin typeface="Arial" panose="020B0604020202020204" pitchFamily="34" charset="0"/>
                  <a:cs typeface="Arial" panose="020B0604020202020204" pitchFamily="34" charset="0"/>
                </a:rPr>
                <a:t>Keep the History of JA alive and easily accessible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Increase the number of oral histories available through the Junior Achievement archives.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Identify individuals who should be interviewed for the archives.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Work with JA USA to determine how the JA Museum can be seen by more people.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Add historical information to the JASAN website.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BCA0FD5-E5BC-B44C-DD98-AA3F15A77B1B}"/>
                </a:ext>
              </a:extLst>
            </p:cNvPr>
            <p:cNvSpPr txBox="1"/>
            <p:nvPr/>
          </p:nvSpPr>
          <p:spPr>
            <a:xfrm>
              <a:off x="2997377" y="622159"/>
              <a:ext cx="32752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2023-24 Program of Work</a:t>
              </a:r>
            </a:p>
          </p:txBody>
        </p:sp>
        <p:pic>
          <p:nvPicPr>
            <p:cNvPr id="23" name="Picture 22" descr="A picture containing text, font, logo, symbol&#10;&#10;Description automatically generated">
              <a:extLst>
                <a:ext uri="{FF2B5EF4-FFF2-40B4-BE49-F238E27FC236}">
                  <a16:creationId xmlns:a16="http://schemas.microsoft.com/office/drawing/2014/main" id="{1C2389F1-229D-B0F8-409A-8AFDB6543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2104" y="2182179"/>
              <a:ext cx="3086100" cy="3028950"/>
            </a:xfrm>
            <a:prstGeom prst="rect">
              <a:avLst/>
            </a:prstGeom>
          </p:spPr>
        </p:pic>
        <p:pic>
          <p:nvPicPr>
            <p:cNvPr id="9" name="Picture 8" descr="A close-up of a logo&#10;&#10;Description automatically generated with medium confidence">
              <a:extLst>
                <a:ext uri="{FF2B5EF4-FFF2-40B4-BE49-F238E27FC236}">
                  <a16:creationId xmlns:a16="http://schemas.microsoft.com/office/drawing/2014/main" id="{E51BEEDD-D1D5-38B6-0405-AA6ED3AE9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835" y="29547"/>
              <a:ext cx="3082365" cy="65462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5010</TotalTime>
  <Words>180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Hudson Whitenight</dc:creator>
  <cp:lastModifiedBy>Hudson Whitenight</cp:lastModifiedBy>
  <cp:revision>23</cp:revision>
  <dcterms:created xsi:type="dcterms:W3CDTF">2022-06-22T01:47:01Z</dcterms:created>
  <dcterms:modified xsi:type="dcterms:W3CDTF">2023-06-15T04:14:58Z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2022-06-22T00:00:00Z</vt:filetime>
  </property>
</Properties>
</file>